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41"/>
  </p:notesMasterIdLst>
  <p:handoutMasterIdLst>
    <p:handoutMasterId r:id="rId42"/>
  </p:handoutMasterIdLst>
  <p:sldIdLst>
    <p:sldId id="256" r:id="rId5"/>
    <p:sldId id="298" r:id="rId6"/>
    <p:sldId id="310" r:id="rId7"/>
    <p:sldId id="306" r:id="rId8"/>
    <p:sldId id="307" r:id="rId9"/>
    <p:sldId id="308" r:id="rId10"/>
    <p:sldId id="309" r:id="rId11"/>
    <p:sldId id="277" r:id="rId12"/>
    <p:sldId id="278" r:id="rId13"/>
    <p:sldId id="279" r:id="rId14"/>
    <p:sldId id="280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311" r:id="rId28"/>
    <p:sldId id="312" r:id="rId29"/>
    <p:sldId id="313" r:id="rId30"/>
    <p:sldId id="314" r:id="rId31"/>
    <p:sldId id="322" r:id="rId32"/>
    <p:sldId id="323" r:id="rId33"/>
    <p:sldId id="321" r:id="rId34"/>
    <p:sldId id="315" r:id="rId35"/>
    <p:sldId id="316" r:id="rId36"/>
    <p:sldId id="317" r:id="rId37"/>
    <p:sldId id="318" r:id="rId38"/>
    <p:sldId id="319" r:id="rId39"/>
    <p:sldId id="320" r:id="rId4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1F4"/>
    <a:srgbClr val="0099CC"/>
    <a:srgbClr val="00CC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4249" autoAdjust="0"/>
  </p:normalViewPr>
  <p:slideViewPr>
    <p:cSldViewPr snapToGrid="0" showGuides="1">
      <p:cViewPr varScale="1">
        <p:scale>
          <a:sx n="80" d="100"/>
          <a:sy n="80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2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Introducción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es-MX" noProof="0" dirty="0"/>
        </a:p>
      </dgm:t>
    </dgm:pt>
    <dgm:pt modelId="{C99EBBB1-E916-471C-83C9-ABE85B42AC26}" type="sibTrans" cxnId="{B3F19EC2-A372-4EC3-BFE0-C62FFDFE3DF6}">
      <dgm:prSet/>
      <dgm:spPr/>
      <dgm:t>
        <a:bodyPr rtlCol="0"/>
        <a:lstStyle/>
        <a:p>
          <a:pPr rtl="0"/>
          <a:endParaRPr lang="es-MX" noProof="0" dirty="0"/>
        </a:p>
      </dgm:t>
    </dgm:pt>
    <dgm:pt modelId="{F05611F0-8256-4954-B6CB-ED6B4F2DD397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Objetivo/Justificación 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es-MX" noProof="0" dirty="0"/>
        </a:p>
      </dgm:t>
    </dgm:pt>
    <dgm:pt modelId="{6BD5265A-8333-420D-BDB2-65F10B3EBD76}" type="sibTrans" cxnId="{914FACD2-336A-4471-9E99-312B3F8EAB04}">
      <dgm:prSet/>
      <dgm:spPr/>
      <dgm:t>
        <a:bodyPr rtlCol="0"/>
        <a:lstStyle/>
        <a:p>
          <a:pPr rtl="0"/>
          <a:endParaRPr lang="es-MX" noProof="0" dirty="0"/>
        </a:p>
      </dgm:t>
    </dgm:pt>
    <dgm:pt modelId="{22625139-F93A-4F3F-A7AA-4923A01AEDF3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Justificación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es-MX" noProof="0" dirty="0"/>
        </a:p>
      </dgm:t>
    </dgm:pt>
    <dgm:pt modelId="{A8E2FA08-4DD4-4654-A85D-9A99162D6201}" type="sibTrans" cxnId="{FC7721F0-429B-4CE7-BE98-C2F3C41FE9C7}">
      <dgm:prSet/>
      <dgm:spPr/>
      <dgm:t>
        <a:bodyPr rtlCol="0"/>
        <a:lstStyle/>
        <a:p>
          <a:pPr rtl="0"/>
          <a:endParaRPr lang="es-MX" noProof="0" dirty="0"/>
        </a:p>
      </dgm:t>
    </dgm:pt>
    <dgm:pt modelId="{140952D0-0E1D-4F48-9F16-53581487CFA0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Diagramas Ishikawa 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es-MX" noProof="0" dirty="0"/>
        </a:p>
      </dgm:t>
    </dgm:pt>
    <dgm:pt modelId="{2804F27C-9BA9-4D07-AB02-74BE7DFA2C0E}" type="sibTrans" cxnId="{B07163E8-ADEC-492A-8F07-7E5786AB23AE}">
      <dgm:prSet/>
      <dgm:spPr/>
      <dgm:t>
        <a:bodyPr rtlCol="0"/>
        <a:lstStyle/>
        <a:p>
          <a:pPr rtl="0"/>
          <a:endParaRPr lang="es-MX" noProof="0" dirty="0"/>
        </a:p>
      </dgm:t>
    </dgm:pt>
    <dgm:pt modelId="{C2F8C7F7-44C4-414A-BCCD-56E91DD0A777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Test de Usuarios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/>
        <a:p>
          <a:pPr rtl="0"/>
          <a:endParaRPr lang="es-MX" noProof="0" dirty="0"/>
        </a:p>
      </dgm:t>
    </dgm:pt>
    <dgm:pt modelId="{4E39967D-43EF-4F15-814A-2F491D900D43}" type="sibTrans" cxnId="{14D43B81-F92D-4CD8-9D1E-78CBF092C750}">
      <dgm:prSet/>
      <dgm:spPr/>
      <dgm:t>
        <a:bodyPr rtlCol="0"/>
        <a:lstStyle/>
        <a:p>
          <a:pPr rtl="0"/>
          <a:endParaRPr lang="es-MX" noProof="0" dirty="0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 custLinFactNeighborX="-73054" custLinFactNeighborY="-124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 Rol </a:t>
          </a:r>
          <a:r>
            <a:rPr lang="es-MX" noProof="0" dirty="0" err="1">
              <a:solidFill>
                <a:schemeClr val="accent1">
                  <a:lumMod val="50000"/>
                </a:schemeClr>
              </a:solidFill>
            </a:rPr>
            <a:t>Playing</a:t>
          </a:r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 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es-MX" noProof="0" dirty="0"/>
        </a:p>
      </dgm:t>
    </dgm:pt>
    <dgm:pt modelId="{C99EBBB1-E916-471C-83C9-ABE85B42AC26}" type="sibTrans" cxnId="{B3F19EC2-A372-4EC3-BFE0-C62FFDFE3DF6}">
      <dgm:prSet/>
      <dgm:spPr/>
      <dgm:t>
        <a:bodyPr rtlCol="0"/>
        <a:lstStyle/>
        <a:p>
          <a:pPr rtl="0"/>
          <a:endParaRPr lang="es-MX" noProof="0" dirty="0"/>
        </a:p>
      </dgm:t>
    </dgm:pt>
    <dgm:pt modelId="{F05611F0-8256-4954-B6CB-ED6B4F2DD397}">
      <dgm:prSet/>
      <dgm:spPr/>
      <dgm:t>
        <a:bodyPr rtlCol="0"/>
        <a:lstStyle/>
        <a:p>
          <a:pPr rtl="0"/>
          <a:r>
            <a:rPr lang="es-MX" noProof="0" dirty="0" err="1">
              <a:solidFill>
                <a:schemeClr val="accent1">
                  <a:lumMod val="50000"/>
                </a:schemeClr>
              </a:solidFill>
            </a:rPr>
            <a:t>Drawstorming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es-MX" noProof="0" dirty="0"/>
        </a:p>
      </dgm:t>
    </dgm:pt>
    <dgm:pt modelId="{6BD5265A-8333-420D-BDB2-65F10B3EBD76}" type="sibTrans" cxnId="{914FACD2-336A-4471-9E99-312B3F8EAB04}">
      <dgm:prSet/>
      <dgm:spPr/>
      <dgm:t>
        <a:bodyPr rtlCol="0"/>
        <a:lstStyle/>
        <a:p>
          <a:pPr rtl="0"/>
          <a:endParaRPr lang="es-MX" noProof="0" dirty="0"/>
        </a:p>
      </dgm:t>
    </dgm:pt>
    <dgm:pt modelId="{22625139-F93A-4F3F-A7AA-4923A01AEDF3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Plano/Producto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es-MX" noProof="0" dirty="0"/>
        </a:p>
      </dgm:t>
    </dgm:pt>
    <dgm:pt modelId="{A8E2FA08-4DD4-4654-A85D-9A99162D6201}" type="sibTrans" cxnId="{FC7721F0-429B-4CE7-BE98-C2F3C41FE9C7}">
      <dgm:prSet/>
      <dgm:spPr/>
      <dgm:t>
        <a:bodyPr rtlCol="0"/>
        <a:lstStyle/>
        <a:p>
          <a:pPr rtl="0"/>
          <a:endParaRPr lang="es-MX" noProof="0" dirty="0"/>
        </a:p>
      </dgm:t>
    </dgm:pt>
    <dgm:pt modelId="{140952D0-0E1D-4F48-9F16-53581487CFA0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Diagramas Varios 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es-MX" noProof="0" dirty="0"/>
        </a:p>
      </dgm:t>
    </dgm:pt>
    <dgm:pt modelId="{2804F27C-9BA9-4D07-AB02-74BE7DFA2C0E}" type="sibTrans" cxnId="{B07163E8-ADEC-492A-8F07-7E5786AB23AE}">
      <dgm:prSet/>
      <dgm:spPr/>
      <dgm:t>
        <a:bodyPr rtlCol="0"/>
        <a:lstStyle/>
        <a:p>
          <a:pPr rtl="0"/>
          <a:endParaRPr lang="es-MX" noProof="0" dirty="0"/>
        </a:p>
      </dgm:t>
    </dgm:pt>
    <dgm:pt modelId="{C2F8C7F7-44C4-414A-BCCD-56E91DD0A777}">
      <dgm:prSet/>
      <dgm:spPr/>
      <dgm:t>
        <a:bodyPr rtlCol="0"/>
        <a:lstStyle/>
        <a:p>
          <a:pPr rtl="0"/>
          <a:r>
            <a:rPr lang="es-MX" noProof="0" dirty="0">
              <a:solidFill>
                <a:schemeClr val="accent1">
                  <a:lumMod val="50000"/>
                </a:schemeClr>
              </a:solidFill>
            </a:rPr>
            <a:t>Casos de uso</a:t>
          </a:r>
          <a:endParaRPr lang="es-MX" noProof="0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/>
        <a:p>
          <a:pPr rtl="0"/>
          <a:endParaRPr lang="es-MX" noProof="0" dirty="0"/>
        </a:p>
      </dgm:t>
    </dgm:pt>
    <dgm:pt modelId="{4E39967D-43EF-4F15-814A-2F491D900D43}" type="sibTrans" cxnId="{14D43B81-F92D-4CD8-9D1E-78CBF092C750}">
      <dgm:prSet/>
      <dgm:spPr/>
      <dgm:t>
        <a:bodyPr rtlCol="0"/>
        <a:lstStyle/>
        <a:p>
          <a:pPr rtl="0"/>
          <a:endParaRPr lang="es-MX" noProof="0" dirty="0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 custLinFactNeighborX="-30375" custLinFactNeighborY="-124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 custLinFactNeighborX="-5767" custLinFactNeighborY="-1527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Introducción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Objetivo/Justificación 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54426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Justificación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Diagramas Ishikawa 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Test de Usuarios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84715" y="3121454"/>
        <a:ext cx="4234207" cy="623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 Rol </a:t>
          </a:r>
          <a:r>
            <a:rPr lang="es-MX" sz="1900" kern="1200" noProof="0" dirty="0" err="1">
              <a:solidFill>
                <a:schemeClr val="accent1">
                  <a:lumMod val="50000"/>
                </a:schemeClr>
              </a:solidFill>
            </a:rPr>
            <a:t>Playing</a:t>
          </a: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 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 err="1">
              <a:solidFill>
                <a:schemeClr val="accent1">
                  <a:lumMod val="50000"/>
                </a:schemeClr>
              </a:solidFill>
            </a:rPr>
            <a:t>Drawstorming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54426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Plano/Producto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3229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Diagramas Varios 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accent1">
                  <a:lumMod val="50000"/>
                </a:schemeClr>
              </a:solidFill>
            </a:rPr>
            <a:t>Casos de uso</a:t>
          </a:r>
          <a:endParaRPr lang="es-MX" sz="1900" kern="1200" noProof="0" dirty="0">
            <a:solidFill>
              <a:schemeClr val="tx1">
                <a:alpha val="60000"/>
              </a:schemeClr>
            </a:solidFill>
          </a:endParaRPr>
        </a:p>
      </dsp:txBody>
      <dsp:txXfrm>
        <a:off x="584715" y="3121454"/>
        <a:ext cx="4234207" cy="62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8F56D9-9CB9-41A8-BD1B-EC36F2DBA912}" type="datetime1">
              <a:rPr lang="es-MX" smtClean="0"/>
              <a:t>19/03/2025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3B048B-0EBA-466F-928F-37073F3BFB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9DDB-D522-454D-9F4F-986A150A19E0}" type="datetime1">
              <a:rPr lang="es-MX" smtClean="0"/>
              <a:pPr/>
              <a:t>19/03/2025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AED498D-6977-40EC-8E5E-7EB644D5E7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ED498D-6977-40EC-8E5E-7EB644D5E7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ED498D-6977-40EC-8E5E-7EB644D5E7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1B3B-A685-3974-D8D4-5282AEA0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3D86AEA-C287-4281-B6C4-A747B8137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7F5F42-342C-B2BF-F665-87289B1FC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09970C-A180-DE54-2033-027974F5D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ED498D-6977-40EC-8E5E-7EB644D5E75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738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7D898-0CF9-40F8-B8DF-8A9024EB0468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rtlCol="0" anchor="ctr" anchorCtr="0"/>
          <a:lstStyle>
            <a:lvl1pPr algn="ctr">
              <a:defRPr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03625" y="2038720"/>
            <a:ext cx="3517567" cy="3311706"/>
          </a:xfrm>
        </p:spPr>
        <p:txBody>
          <a:bodyPr lIns="91440" rIns="91440" rtlCol="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2" name="Marcador de fech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D3C3702F-C28B-4345-9A06-FB73706C0C76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13" name="Marcador de posición de pie de pá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3200" cy="6400800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rtlCol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rtlCol="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Resumen de la primera lección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rtlCol="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2" name="Marcador de fech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F9D7D511-137F-4944-90A2-D0F6D9551FB2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13" name="Marcador de posición de pie de pá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D1E14950-64C4-42AC-ADCD-100555957B33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es-MX" noProof="0"/>
              <a:t>DICTAR UN CURSO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ción de imagen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2" name="Marcador de fecha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13" name="Marcador de pie de página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4" name="Marcador de número de diapositiva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21015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Haga clic para editar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0120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10" name="Marcador de pie de página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3" name="Marcador de número de diapositiva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06204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E57C6-7FB6-4B04-BB2E-765EDF9E8EB8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013EA-07FC-47D3-8B99-48A3A7A33F44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rtlCol="0" anchor="ctr" anchorCtr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n con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6BC921-AD49-4FD4-A9D0-73C27C28643E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MX" noProof="0"/>
              <a:t>Haz clic en el ícono para agregar una imagenee</a:t>
            </a:r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rtlCol="0" anchor="ctr" anchorCtr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5A80D2-6D21-4DB8-A81E-7AEFEB272FC0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AED17-3CE2-4581-A06C-23B1F92C9802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42B9A-1941-45AC-B4D2-D83CEB3D83A5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11" name="Marcador de posición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531EE-1CFE-487F-8E1B-280281CEF230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3F3CC9-ADA9-4E0D-A773-CF0A01B023AD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D91F81BE-498F-495A-BE7B-969573A5136C}" type="datetime1">
              <a:rPr lang="es-MX" noProof="0" smtClean="0"/>
              <a:t>19/03/2025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es-MX" noProof="0"/>
              <a:t>DICTAR UN CURSO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40" r:id="rId3"/>
    <p:sldLayoutId id="2147483741" r:id="rId4"/>
    <p:sldLayoutId id="2147483735" r:id="rId5"/>
    <p:sldLayoutId id="2147483738" r:id="rId6"/>
    <p:sldLayoutId id="2147483730" r:id="rId7"/>
    <p:sldLayoutId id="2147483731" r:id="rId8"/>
    <p:sldLayoutId id="2147483732" r:id="rId9"/>
    <p:sldLayoutId id="2147483736" r:id="rId10"/>
    <p:sldLayoutId id="2147483737" r:id="rId11"/>
    <p:sldLayoutId id="2147483733" r:id="rId12"/>
    <p:sldLayoutId id="2147483742" r:id="rId13"/>
    <p:sldLayoutId id="2147483743" r:id="rId14"/>
    <p:sldLayoutId id="214748374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rtlCol="0" anchor="ctr">
            <a:normAutofit/>
          </a:bodyPr>
          <a:lstStyle/>
          <a:p>
            <a:pPr algn="r" rtl="0"/>
            <a:r>
              <a:rPr lang="es-MX" sz="3600" dirty="0"/>
              <a:t>Presentación</a:t>
            </a:r>
            <a:br>
              <a:rPr lang="es-MX" sz="3600" dirty="0"/>
            </a:br>
            <a:r>
              <a:rPr lang="es-MX" sz="3600" dirty="0"/>
              <a:t>70% Proyecto</a:t>
            </a:r>
            <a:endParaRPr lang="es-MX" sz="4800" dirty="0">
              <a:solidFill>
                <a:srgbClr val="FFFFFF"/>
              </a:solidFill>
            </a:endParaRPr>
          </a:p>
        </p:txBody>
      </p:sp>
      <p:cxnSp>
        <p:nvCxnSpPr>
          <p:cNvPr id="25" name="Conector recto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ción de imagen 9">
            <a:extLst>
              <a:ext uri="{FF2B5EF4-FFF2-40B4-BE49-F238E27FC236}">
                <a16:creationId xmlns:a16="http://schemas.microsoft.com/office/drawing/2014/main" id="{E5E9FE1E-264B-1FE1-E824-0569A933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" b="195"/>
          <a:stretch>
            <a:fillRect/>
          </a:stretch>
        </p:blipFill>
        <p:spPr>
          <a:xfrm>
            <a:off x="39618" y="12678"/>
            <a:ext cx="12150838" cy="490239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2582367" cy="1188721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1200" dirty="0"/>
              <a:t>Isaac Brandon Martínez </a:t>
            </a:r>
          </a:p>
          <a:p>
            <a:pPr rtl="0"/>
            <a:r>
              <a:rPr lang="es-MX" sz="1200" dirty="0"/>
              <a:t>Fredy Ordoñez Quintero</a:t>
            </a:r>
          </a:p>
        </p:txBody>
      </p:sp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FC5EF69-B7AC-525C-1703-61EF4F9CC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600" dirty="0">
                <a:solidFill>
                  <a:schemeClr val="tx1"/>
                </a:solidFill>
              </a:rPr>
              <a:t>EXPERIENCIA DE USUARIO EN EL PROCESO DE MATCHING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5730564F-DF0C-6A68-DDAA-750721EB2F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" y="3553905"/>
            <a:ext cx="4114799" cy="256409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61E7B8-4EA6-E518-1307-8240180B2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Sistema de Evaluación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443FD9F-735B-2E21-A9EC-F4C7A4EFEE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49774" y="3429001"/>
            <a:ext cx="3603625" cy="2349630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69AB44-DF2D-E395-3123-EB6934C37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Diseño de </a:t>
            </a:r>
            <a:r>
              <a:rPr lang="es-MX" dirty="0" err="1">
                <a:solidFill>
                  <a:schemeClr val="tx1"/>
                </a:solidFill>
              </a:rPr>
              <a:t>chatBOT</a:t>
            </a:r>
            <a:r>
              <a:rPr lang="es-MX" dirty="0">
                <a:solidFill>
                  <a:schemeClr val="tx1"/>
                </a:solidFill>
              </a:rPr>
              <a:t> INTELIGENTE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CFE605-3CA8-693A-DD73-D27AB9D6A6E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8275638" y="3429000"/>
            <a:ext cx="3221037" cy="2349630"/>
          </a:xfrm>
        </p:spPr>
      </p:pic>
      <p:pic>
        <p:nvPicPr>
          <p:cNvPr id="17" name="Marcador de posición de imagen 36">
            <a:extLst>
              <a:ext uri="{FF2B5EF4-FFF2-40B4-BE49-F238E27FC236}">
                <a16:creationId xmlns:a16="http://schemas.microsoft.com/office/drawing/2014/main" id="{47ABD12C-5431-97D0-E4D8-FE0A317E828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37929" b="37929"/>
          <a:stretch>
            <a:fillRect/>
          </a:stretch>
        </p:blipFill>
        <p:spPr>
          <a:xfrm>
            <a:off x="0" y="0"/>
            <a:ext cx="12192000" cy="1662113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9654A8D-04B7-27CA-9E49-295CFE503D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9000"/>
            </a:srgbClr>
          </a:solidFill>
        </p:spPr>
        <p:txBody>
          <a:bodyPr/>
          <a:lstStyle/>
          <a:p>
            <a:r>
              <a:rPr lang="es-MX" dirty="0" err="1"/>
              <a:t>Drawstorming</a:t>
            </a:r>
            <a:endParaRPr lang="es-MX" dirty="0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FC1AF98E-96F4-52C0-5F92-0F11690A90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E4CE9EC0-DDBE-7C30-1111-C6F7B967C19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A8781B5-7F3F-A7A6-AB98-CC8269E3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10</a:t>
            </a:fld>
            <a:endParaRPr lang="es-MX" noProof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B339A59-24FE-CF7E-66E5-2F2D92BE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46" b="17746"/>
          <a:stretch>
            <a:fillRect/>
          </a:stretch>
        </p:blipFill>
        <p:spPr>
          <a:xfrm>
            <a:off x="9608409" y="734738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27B1850-DA58-8AEC-2CC9-270BBAD6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TALENT MATCH PRO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E3E9298F-02AA-DC57-DDEC-1D80EF456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804" y="3528005"/>
            <a:ext cx="3575537" cy="272196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919FA3-0235-BA47-84AD-A312211C4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SMART HIRE HUB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52E8DC94-1EAF-0C1D-408E-978F52970E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49775" y="3548534"/>
            <a:ext cx="3221038" cy="2105670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63EA8DB-3DB8-39F7-19E3-4A8FE2FD7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AI RECRUIT MASTER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E37FDD63-64B3-48ED-24A0-486B53DC0D2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8275638" y="3521913"/>
            <a:ext cx="3221037" cy="2158911"/>
          </a:xfrm>
        </p:spPr>
      </p:pic>
      <p:pic>
        <p:nvPicPr>
          <p:cNvPr id="19" name="Marcador de posición de imagen 36">
            <a:extLst>
              <a:ext uri="{FF2B5EF4-FFF2-40B4-BE49-F238E27FC236}">
                <a16:creationId xmlns:a16="http://schemas.microsoft.com/office/drawing/2014/main" id="{48023F84-294D-C223-707C-EA07EC10CFD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37929" b="37929"/>
          <a:stretch>
            <a:fillRect/>
          </a:stretch>
        </p:blipFill>
        <p:spPr>
          <a:xfrm>
            <a:off x="0" y="0"/>
            <a:ext cx="12192000" cy="1662113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4AB75AEE-1333-504D-9487-BA8E574CB3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9000"/>
            </a:srgbClr>
          </a:solidFill>
        </p:spPr>
        <p:txBody>
          <a:bodyPr/>
          <a:lstStyle/>
          <a:p>
            <a:r>
              <a:rPr lang="es-MX" dirty="0"/>
              <a:t>	Plano/Producto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33654664-3727-79F8-69F1-9103BBBA21B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E16B8B46-21F5-0E64-4F98-E93AB012F41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F212476-A534-A69B-F09B-A4DBC92F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11</a:t>
            </a:fld>
            <a:endParaRPr lang="es-MX" noProof="0"/>
          </a:p>
        </p:txBody>
      </p:sp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8802D30F-E2EA-A6E0-41C3-BD84F11EAE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46" b="17746"/>
          <a:stretch>
            <a:fillRect/>
          </a:stretch>
        </p:blipFill>
        <p:spPr>
          <a:xfrm>
            <a:off x="9763125" y="709583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B6482-49C0-E2E8-2EFE-8FDE7BE0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Roles y responsabilidades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D6EFC-9A6E-7C82-8E81-47509275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DFBC9A-E445-BF24-637B-A9487A01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5BEE60-EDE0-534E-972B-107DC4BC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12</a:t>
            </a:fld>
            <a:endParaRPr lang="es-MX" noProof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AA6D218-F251-DCD7-7D4D-D599864B3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80" y="1772920"/>
            <a:ext cx="11756571" cy="4256313"/>
          </a:xfrm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991096D8-0DAB-41A0-8CDF-B64A2099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58325" y="365079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0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95C-801A-E4E9-6BCE-D1C30AFE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3805"/>
            <a:ext cx="10646275" cy="1356607"/>
          </a:xfrm>
        </p:spPr>
        <p:txBody>
          <a:bodyPr>
            <a:normAutofit fontScale="90000"/>
          </a:bodyPr>
          <a:lstStyle/>
          <a:p>
            <a:r>
              <a:rPr lang="es-MX" dirty="0"/>
              <a:t>Definición de Requisitos funcionales y no funcionales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556A17-6C11-E0DA-FDE0-021EE49D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B4C27-9A5E-FEFF-A193-360C66AE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C8F532-53A8-20C7-EA7C-B2CB1AC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13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313DE5-CBF6-35A2-8AB0-F05AE9388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017" y="2187576"/>
            <a:ext cx="8488765" cy="40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2A7C8-FC59-64BB-FD2F-02D3BD31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6839"/>
            <a:ext cx="10646275" cy="1356607"/>
          </a:xfrm>
        </p:spPr>
        <p:txBody>
          <a:bodyPr>
            <a:normAutofit fontScale="90000"/>
          </a:bodyPr>
          <a:lstStyle/>
          <a:p>
            <a:r>
              <a:rPr lang="es-MX" dirty="0"/>
              <a:t>Diagrama de planificación de proyectos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CE0A37-C7BA-D254-66F9-E380D32A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CEDC81-B92B-51FE-0B67-C4BEBDB0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3B9DEB-6638-876F-44CC-692CDB70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14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1E9C71E-4176-DA9F-0D09-CD5B1C706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r="2317" b="2511"/>
          <a:stretch/>
        </p:blipFill>
        <p:spPr bwMode="auto">
          <a:xfrm>
            <a:off x="1752600" y="2026784"/>
            <a:ext cx="8343900" cy="4016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426861B8-95A1-771B-D0BA-2446A4AA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86900" y="552733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4FE4A-9EC7-ABB6-1481-C3948E36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Organigrama de Proyecto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77318-2755-0597-FEBF-321EADF4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0DC383-144A-3D57-8919-52042F12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DC5EE-6C49-B423-8EE9-CB329C04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15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B967651-B493-538A-D501-315B95276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86392"/>
            <a:ext cx="8124660" cy="4309608"/>
          </a:xfrm>
          <a:prstGeom prst="rect">
            <a:avLst/>
          </a:prstGeom>
          <a:noFill/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89C81D8A-8BCE-B08F-B938-F63FC630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0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DA14F-E5DC-DAE8-E870-4F20ABA8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470238"/>
            <a:ext cx="10646275" cy="1356607"/>
          </a:xfrm>
        </p:spPr>
        <p:txBody>
          <a:bodyPr>
            <a:normAutofit fontScale="90000"/>
          </a:bodyPr>
          <a:lstStyle/>
          <a:p>
            <a:r>
              <a:rPr lang="es-MX" dirty="0"/>
              <a:t>Diseño de la arquitectura del sistema y diagramas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FBAA70-FD2B-3C34-B6A5-84E8B5C8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29" y="2077868"/>
            <a:ext cx="11379942" cy="4158340"/>
          </a:xfrm>
        </p:spPr>
        <p:txBody>
          <a:bodyPr/>
          <a:lstStyle/>
          <a:p>
            <a:r>
              <a:rPr lang="es-MX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1.- Interacción usuario Plataforma</a:t>
            </a:r>
          </a:p>
          <a:p>
            <a:endParaRPr lang="es-MX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36AC09-1C42-D86C-05DF-64FE257B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D3B14D-5F19-628C-A81D-0D5B3F150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FE57CE-7019-7A0A-9A51-07FE6539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16</a:t>
            </a:fld>
            <a:endParaRPr lang="es-MX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AC09BC-437C-67B2-2ECD-FB7F5DE22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4" r="3426"/>
          <a:stretch/>
        </p:blipFill>
        <p:spPr bwMode="auto">
          <a:xfrm>
            <a:off x="2683516" y="2516565"/>
            <a:ext cx="7061200" cy="3666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496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371AD-F6CC-F85C-7F97-07A4EF6D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400" dirty="0"/>
              <a:t>Diseño de la arquitectura del sistema de la "Plataforma de contratación inteligente”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C42248-4BCC-5FE6-5B28-E89A03F5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484784-DE05-DC94-85C4-0FFA116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D08B3-3B1B-69EF-7A28-F13E7FB6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17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8D16241-88D2-DC78-3868-588BCF2B8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74" y="1968063"/>
            <a:ext cx="10013565" cy="43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A13F94-D306-D8A5-65F4-6759F1B91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Proceso de postulación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14DDC7C-8FB9-43C8-EE0F-B7AA92D6C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265714"/>
            <a:ext cx="4813300" cy="271442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AA502D-2203-21BD-E378-E3FAD8527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Gestión de vacantes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ED8BCCC2-584A-B619-89F0-D16DF73DCC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9680" y="3152775"/>
            <a:ext cx="5168252" cy="2827338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760B1D73-0091-110F-36F9-51CE2E9E60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38071" b="38071"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DF9BEB5-A8BA-91FE-284F-FCCDD596A3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9000"/>
            </a:srgbClr>
          </a:solidFill>
        </p:spPr>
        <p:txBody>
          <a:bodyPr/>
          <a:lstStyle/>
          <a:p>
            <a:r>
              <a:rPr lang="es-MX" dirty="0"/>
              <a:t>Diagramas de casos de uso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27FC8A9-6764-B7DA-B7E1-8F432A3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000399DA-34C8-F682-D5FC-854B0595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D4374D1-57EC-988F-FABD-8A760046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18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613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F05E-87EC-FCBD-0F3F-0EC96898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EF42368-AD73-4CDE-63CA-43DD6061D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 Administración del Sistema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8B70D3-069E-360C-4DA0-B567C16AC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Como registrarse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056F2640-D0FD-201E-1AF1-5628E096701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8071" b="38071"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24932C4-9DF1-24B4-5726-418EC201719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9000"/>
            </a:srgbClr>
          </a:solidFill>
        </p:spPr>
        <p:txBody>
          <a:bodyPr/>
          <a:lstStyle/>
          <a:p>
            <a:r>
              <a:rPr lang="es-MX" dirty="0"/>
              <a:t>Diagramas de casos de uso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DEE5D588-CB7C-76C1-53FC-47CCBC46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C9BE5A9-6672-82A9-5BC3-1FD91D2E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F2D0D33-C931-7A8E-AD4D-5C6C52B2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19</a:t>
            </a:fld>
            <a:endParaRPr lang="es-MX" noProof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2260CA17-9AD8-A472-443F-6778E4A35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999" y="3462320"/>
            <a:ext cx="5835563" cy="2622794"/>
          </a:xfrm>
        </p:spPr>
      </p:pic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1CC78902-D6E8-A81F-D454-B4A5FA8F5B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16650" y="3357319"/>
            <a:ext cx="5835563" cy="2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2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descr="Una persona que usando una computadora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ÍNDICE</a:t>
            </a:r>
          </a:p>
        </p:txBody>
      </p:sp>
      <p:graphicFrame>
        <p:nvGraphicFramePr>
          <p:cNvPr id="10" name="Marcador de posición de contenido 2" descr="Objeto de SmartAr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67374940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DICTAR UN CURSO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smtClean="0"/>
              <a:pPr/>
              <a:t>2</a:t>
            </a:fld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D4B7F71-994F-13CB-501D-2B28FF60B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499225" y="2271372"/>
            <a:ext cx="4954588" cy="2831193"/>
          </a:xfrm>
        </p:spPr>
      </p:pic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64A34-5C5A-460E-D5E1-D9F7A649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componentes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1BFD9F0-8977-EB8C-44D9-FD8F4BD4C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07" y="1534885"/>
            <a:ext cx="10673200" cy="4582885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FD9FF3-9F32-9839-97C3-DF2D5A84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27DF4F-BF76-DCB1-0B43-BF11FA45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2B13EC-331F-CB5E-CE30-84067D1D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20</a:t>
            </a:fld>
            <a:endParaRPr lang="es-MX" noProof="0"/>
          </a:p>
        </p:txBody>
      </p:sp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9F3AED09-B3F0-0B3B-0E63-ADE1AE19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9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A643A-91B2-1807-EDA8-D992A87D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955"/>
            <a:ext cx="10646275" cy="1356607"/>
          </a:xfrm>
        </p:spPr>
        <p:txBody>
          <a:bodyPr>
            <a:normAutofit fontScale="90000"/>
          </a:bodyPr>
          <a:lstStyle/>
          <a:p>
            <a:r>
              <a:rPr lang="es-MX" dirty="0"/>
              <a:t>Modelo de Amenazas (</a:t>
            </a:r>
            <a:r>
              <a:rPr lang="es-MX" dirty="0" err="1"/>
              <a:t>Threat</a:t>
            </a:r>
            <a:r>
              <a:rPr lang="es-MX" dirty="0"/>
              <a:t> </a:t>
            </a:r>
            <a:r>
              <a:rPr lang="es-MX" dirty="0" err="1"/>
              <a:t>Modeling</a:t>
            </a:r>
            <a:r>
              <a:rPr lang="es-MX" dirty="0"/>
              <a:t>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CD94A-F826-A064-6594-F3DF0A54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5BDA4-9B0D-CBEC-06CC-F9F2DD4A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399999-F57F-0FE5-D7A6-6E00A8F1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21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B7B07CF-EEFB-8494-E253-FAC4842BF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1"/>
          <a:stretch/>
        </p:blipFill>
        <p:spPr bwMode="auto">
          <a:xfrm>
            <a:off x="1783963" y="2198914"/>
            <a:ext cx="8558987" cy="4036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0F871272-5ACA-D3DE-E1A1-8C085E80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01175" y="644525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22BDA-1F1E-2267-8225-C16504C6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control de acceso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50AB2-7965-459A-E6B2-2159CC0A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53E267-BA67-0FBD-0086-7DF53B92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87409B-27E1-6F73-8BF7-8198D9DB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22</a:t>
            </a:fld>
            <a:endParaRPr lang="es-MX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6B031B5-63D6-6C8A-E8BA-3DD99F7F8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2880960"/>
            <a:ext cx="11387137" cy="2358142"/>
          </a:xfrm>
          <a:prstGeom prst="rect">
            <a:avLst/>
          </a:prstGeom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F1D2AA11-4DE5-D7A5-4D07-2AF1F0F7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296400" y="1968062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7B4BA-134F-1C63-9C3E-FBE9AEC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secuencia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7C122C-BC78-0DCC-4F57-6F7180B2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97BBC3-DE99-89FF-8EA4-25B44002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DCCEA0-D8FC-D6C3-9020-09B12708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23</a:t>
            </a:fld>
            <a:endParaRPr lang="es-MX" noProof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52A59F7-98FB-7685-8101-457B6B498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29" y="1884363"/>
            <a:ext cx="8534400" cy="4351337"/>
          </a:xfrm>
          <a:prstGeom prst="rect">
            <a:avLst/>
          </a:prstGeom>
          <a:noFill/>
        </p:spPr>
      </p:pic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86A2C447-AEC1-B619-DA26-3449961E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4F6A7-F1AF-2129-04C9-2B9BA026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Avances significativos en nuestra plataforma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38C058-40BE-74C4-2C3C-F732E1546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Gestión de talentos optimizada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5728E-6A81-8A60-6C3C-25371347B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La plataforma ofrece herramientas para identificar y desarrollar habilidades clave en los empleados. Esto no solo mejora la retención de talento, sino que también fomenta el crecimiento profesional. Los empleados pueden acceder a recursos de desarrollo, seguimiento de objetivos y retroalimentación continua.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277957-FAD9-1F24-3640-5EE34899C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Proceso de selección eficiente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FBF044-04FA-9E25-81ED-A42BA23DD3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La automatización de tareas repetitivas agiliza la evaluación de candidatos, garantizando una experiencia ágil tanto para empleadores como para candidatos. La plataforma también permite publicar empleos de manera sencilla y gestionar las aplicaciones de forma organizada.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92CB4F6-604E-A1FD-B282-8D16B26E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3DA4D88-8706-BFF7-706C-56748487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24</a:t>
            </a:fld>
            <a:endParaRPr lang="es-MX" noProof="0"/>
          </a:p>
        </p:txBody>
      </p:sp>
      <p:pic>
        <p:nvPicPr>
          <p:cNvPr id="9" name="Marcador de posición de imagen 7">
            <a:extLst>
              <a:ext uri="{FF2B5EF4-FFF2-40B4-BE49-F238E27FC236}">
                <a16:creationId xmlns:a16="http://schemas.microsoft.com/office/drawing/2014/main" id="{CAFE85AE-0D9B-C792-1A44-88594417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46" b="17746"/>
          <a:stretch>
            <a:fillRect/>
          </a:stretch>
        </p:blipFill>
        <p:spPr>
          <a:xfrm>
            <a:off x="9486900" y="584042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DE03A-452A-388E-66C0-843C0B6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Avances significativos en nuestra plataforma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DE2082-1946-63DD-078B-F4A04C08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Herramientas avanzadas para empleadores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003138-45C0-CADA-0AE5-E875DF23B6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Los empleadores pueden acceder a análisis de datos, seguimiento de rendimiento y planificación estratégica. Estas herramientas mejoran la toma de decisiones y permiten a las empresas optimizar sus procesos de contratación y gestión de personal.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1B4F0D-F63E-E981-97CB-52F3AD46D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Herramientas para empleados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D3F4A9-085C-B78B-2D90-F4EEBA2A6A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Los empleados tienen acceso a recursos de desarrollo profesional, como capacitaciones, talleres y seguimiento de objetivos. Esto fomenta el crecimiento individual y mejora la satisfacción laboral.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968871D-E815-511C-355F-CBABA42B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67758AD-28EF-65A6-C565-F353F3AC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25</a:t>
            </a:fld>
            <a:endParaRPr lang="es-MX" noProof="0"/>
          </a:p>
        </p:txBody>
      </p:sp>
      <p:pic>
        <p:nvPicPr>
          <p:cNvPr id="9" name="Marcador de posición de imagen 7">
            <a:extLst>
              <a:ext uri="{FF2B5EF4-FFF2-40B4-BE49-F238E27FC236}">
                <a16:creationId xmlns:a16="http://schemas.microsoft.com/office/drawing/2014/main" id="{D678D7E9-832B-8A11-4F8B-3E8EE501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0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5582E-95B2-644E-4DF3-2FFFE853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55620-9F1A-1823-A69E-80CF8587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Avances significativos en nuestra plataforma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BB8B79-4D13-7DD8-0964-B50063594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dirty="0"/>
              <a:t>Perfil de empresa: UNIDAD DE VERIFICACIÓN DE INSTALACIONES ELÉCTRICAS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79B9EF-7358-D1FB-ED9D-3F6AAED09A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Esta empresa está registrada en la plataforma y tiene 25 puestos de trabajo activos. Su enfoque es la verificación de instalaciones eléctricas, y ofrece oportunidades laborales en México y otros países.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67BF79-6EB0-D14C-5F6F-11DB05EAC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dirty="0"/>
              <a:t>Perfil de empleado: Alfredo Ordóñez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B12F70-644C-C8F6-4C6D-22CBE66B89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MX" dirty="0"/>
              <a:t>Alfredo es un profesional registrado en la plataforma con experiencia en Afganistán. Su perfil incluye detalles como su nivel educativo, competencias lingüísticas y capacitaciones. También tiene la opción de ver y compartir su CV.</a:t>
            </a:r>
          </a:p>
          <a:p>
            <a:endParaRPr lang="es-MX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5A9F1F48-5035-D23E-45B5-5E29AD33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636C6E1-54E6-694F-F90F-FDB7D2BA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26</a:t>
            </a:fld>
            <a:endParaRPr lang="es-MX" noProof="0"/>
          </a:p>
        </p:txBody>
      </p:sp>
      <p:pic>
        <p:nvPicPr>
          <p:cNvPr id="9" name="Marcador de posición de imagen 7">
            <a:extLst>
              <a:ext uri="{FF2B5EF4-FFF2-40B4-BE49-F238E27FC236}">
                <a16:creationId xmlns:a16="http://schemas.microsoft.com/office/drawing/2014/main" id="{B0D7FC56-6127-E65D-EF87-46805424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67070-11EB-0F11-E1D3-E1413336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4FD6F-184C-4396-FEA7-30B28DDA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Avances significativos en nuestra plataforma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04C433-0734-82AC-B326-D3F384AA3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Oportunidades laborales destacadas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62AFED-D91F-66C8-234E-92A0D766C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Archivista en UNIDAD DE VERIFICACIÓN DE INSTALACIONES ELÉCTRICAS: Jornada completa en Tlaxcala, México, con fecha límite el 20 de marzo de 2025.</a:t>
            </a:r>
          </a:p>
          <a:p>
            <a:r>
              <a:rPr lang="es-MX" dirty="0"/>
              <a:t>Ingeniero técnico en Ghana: Jornada completa en </a:t>
            </a:r>
            <a:r>
              <a:rPr lang="es-MX" dirty="0" err="1"/>
              <a:t>Takoradi</a:t>
            </a:r>
            <a:r>
              <a:rPr lang="es-MX" dirty="0"/>
              <a:t>, con fecha límite el 1 de septiembre de 2021.</a:t>
            </a:r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240156-40B4-A04F-CAD3-BDD3294E4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dirty="0"/>
              <a:t>Funcionalidades adicionales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872023-0C14-45B8-981D-1247ED800F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Acceso y seguridad: Los usuarios pueden iniciar sesión, cambiar su contraseña y cerrar sesión de manera segura.</a:t>
            </a:r>
          </a:p>
          <a:p>
            <a:r>
              <a:rPr lang="es-MX" dirty="0"/>
              <a:t>Interfaz intuitiva: La plataforma ofrece una navegación sencilla con enlaces rápidos a secciones como empleadores, empleados y contacto.</a:t>
            </a:r>
          </a:p>
          <a:p>
            <a:r>
              <a:rPr lang="es-MX" dirty="0"/>
              <a:t>Soporte multilingüe: La plataforma incluye opciones de traducción, lo que facilita su uso en diferentes idiomas.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97E6E260-7CBF-B510-EC16-AEFEF093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D9E8F5C-D469-1D75-02E7-E836AAD2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27</a:t>
            </a:fld>
            <a:endParaRPr lang="es-MX" noProof="0"/>
          </a:p>
        </p:txBody>
      </p:sp>
      <p:pic>
        <p:nvPicPr>
          <p:cNvPr id="9" name="Marcador de posición de imagen 7">
            <a:extLst>
              <a:ext uri="{FF2B5EF4-FFF2-40B4-BE49-F238E27FC236}">
                <a16:creationId xmlns:a16="http://schemas.microsoft.com/office/drawing/2014/main" id="{C55FEAC2-B508-1D29-3185-51B3E873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46" b="17746"/>
          <a:stretch>
            <a:fillRect/>
          </a:stretch>
        </p:blipFill>
        <p:spPr>
          <a:xfrm>
            <a:off x="9439275" y="60365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8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9F0868D-6551-24AF-707A-8B47B7A5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E4A97E-18F5-950D-38BB-D5F267F0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28</a:t>
            </a:fld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045975FF-B5E5-E60E-7377-6E9844996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4DE4E09-6D99-A8F6-2262-A020398C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no jala nuestro </a:t>
            </a:r>
            <a:r>
              <a:rPr lang="es-MX" dirty="0" err="1"/>
              <a:t>chatbot</a:t>
            </a:r>
            <a:r>
              <a:rPr lang="es-MX" dirty="0"/>
              <a:t>?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62DD1A-750F-CC3F-1396-07995DEFF8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API Key expuesta: La clave de API ($</a:t>
            </a:r>
            <a:r>
              <a:rPr lang="es-MX" dirty="0" err="1"/>
              <a:t>api_key</a:t>
            </a:r>
            <a:r>
              <a:rPr lang="es-MX" dirty="0"/>
              <a:t>) está visible en el código, lo cual es un riesgo de seguridad. Si la clave se expone, puede ser mal utilizada o bloqueada por </a:t>
            </a:r>
            <a:r>
              <a:rPr lang="es-MX" dirty="0" err="1"/>
              <a:t>OpenAI</a:t>
            </a:r>
            <a:r>
              <a:rPr lang="es-MX" dirty="0"/>
              <a:t>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C100CD5-25AD-F99A-C8E6-122EA74E9B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Dependencias no instaladas: Para migrar a Gemini (otro modelo de IA), es necesario instalar dependencias adicionales, lo cual puede ser un proceso tardado.</a:t>
            </a:r>
          </a:p>
          <a:p>
            <a:endParaRPr lang="es-MX" dirty="0"/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6E2B6711-383D-0636-6A76-12EB9518CF0A}"/>
              </a:ext>
            </a:extLst>
          </p:cNvPr>
          <p:cNvSpPr txBox="1">
            <a:spLocks/>
          </p:cNvSpPr>
          <p:nvPr/>
        </p:nvSpPr>
        <p:spPr>
          <a:xfrm>
            <a:off x="4984233" y="4203077"/>
            <a:ext cx="4954159" cy="3748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2D9CF292-C2D8-4369-8463-7CD00E738CE6}"/>
              </a:ext>
            </a:extLst>
          </p:cNvPr>
          <p:cNvSpPr txBox="1">
            <a:spLocks/>
          </p:cNvSpPr>
          <p:nvPr/>
        </p:nvSpPr>
        <p:spPr>
          <a:xfrm>
            <a:off x="3221434" y="4381015"/>
            <a:ext cx="4954159" cy="17495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Cambios pendientes: Aunque la lógica y la base son las mismas, se requiere cambiar la API Key y ajustar algunas líneas de código para usar Gemini en lugar de GPT-3.5.</a:t>
            </a:r>
          </a:p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69DAA3-963E-166D-3AF5-5AE13B1BB909}"/>
              </a:ext>
            </a:extLst>
          </p:cNvPr>
          <p:cNvSpPr txBox="1"/>
          <p:nvPr/>
        </p:nvSpPr>
        <p:spPr>
          <a:xfrm>
            <a:off x="8601075" y="3914775"/>
            <a:ext cx="24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Archivos</a:t>
            </a:r>
          </a:p>
          <a:p>
            <a:r>
              <a:rPr lang="es-MX" dirty="0" err="1"/>
              <a:t>assistan.php</a:t>
            </a:r>
            <a:endParaRPr lang="es-MX" dirty="0"/>
          </a:p>
          <a:p>
            <a:r>
              <a:rPr lang="es-MX" dirty="0" err="1"/>
              <a:t>assistan_api-php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035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F2C10FE-0EA3-230C-2D01-01356F33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D34C2C-5BAD-9D80-AE4B-C80A9F92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29</a:t>
            </a:fld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18AAA82-AB15-A39C-0405-5A287B09A0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7758EC6-3C48-07C4-05A1-79020DA4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lo podemos solucionar?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C4CC54-A4B3-764E-F08F-CC5AFF0F1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2182" y="3454944"/>
            <a:ext cx="4954159" cy="2991894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Optimizar el </a:t>
            </a:r>
            <a:r>
              <a:rPr lang="es-MX" dirty="0" err="1"/>
              <a:t>Frontend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Manejo de Errores:</a:t>
            </a:r>
          </a:p>
          <a:p>
            <a:pPr marL="0" indent="0">
              <a:buNone/>
            </a:pPr>
            <a:r>
              <a:rPr lang="es-MX" dirty="0"/>
              <a:t>Mejora los mensajes de error para que sean más descriptivos.</a:t>
            </a:r>
          </a:p>
          <a:p>
            <a:pPr marL="0" indent="0">
              <a:buNone/>
            </a:pPr>
            <a:r>
              <a:rPr lang="es-MX" dirty="0"/>
              <a:t>Ejemplo: "Hubo un problema al conectar con la IA. Inténtalo de nuevo más tarde."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903913F-2A31-B12F-265A-97CFE5BC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7669" y="1864913"/>
            <a:ext cx="4954159" cy="3748194"/>
          </a:xfrm>
        </p:spPr>
        <p:txBody>
          <a:bodyPr/>
          <a:lstStyle/>
          <a:p>
            <a:r>
              <a:rPr lang="es-MX" dirty="0"/>
              <a:t>Mejora la seguridad ocultando la API Key y validando entradas.</a:t>
            </a:r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01F0E610-A535-95DE-A752-3402CCEBC81B}"/>
              </a:ext>
            </a:extLst>
          </p:cNvPr>
          <p:cNvSpPr txBox="1">
            <a:spLocks/>
          </p:cNvSpPr>
          <p:nvPr/>
        </p:nvSpPr>
        <p:spPr>
          <a:xfrm>
            <a:off x="896755" y="1965159"/>
            <a:ext cx="4954159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s-MX"/>
              <a:t>Instalar Dependencias: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s-MX"/>
              <a:t>Gemini requiere librerías adicionales, instalar usando Composer o el gestor de paquetes correspondiente..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453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ECB3-C9AF-DBF5-D98F-1997C60E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descr="Una persona que usando una computadora">
            <a:extLst>
              <a:ext uri="{FF2B5EF4-FFF2-40B4-BE49-F238E27FC236}">
                <a16:creationId xmlns:a16="http://schemas.microsoft.com/office/drawing/2014/main" id="{8357268B-FB87-F24E-A02D-663FE7516F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A02AB0C3-A7DA-9F45-8DEA-0BAD2181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ÍNDICE</a:t>
            </a:r>
          </a:p>
        </p:txBody>
      </p:sp>
      <p:graphicFrame>
        <p:nvGraphicFramePr>
          <p:cNvPr id="10" name="Marcador de posición de contenido 2" descr="Objeto de SmartArt">
            <a:extLst>
              <a:ext uri="{FF2B5EF4-FFF2-40B4-BE49-F238E27FC236}">
                <a16:creationId xmlns:a16="http://schemas.microsoft.com/office/drawing/2014/main" id="{CE5BB6BB-E0C1-B343-C6CC-96D5F441F7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9419353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B0CA37-D52A-F8BF-DB0E-8291BA62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DICTAR UN CURSO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AFC48AD8-678F-BCFA-C834-AA0E00B0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MX" smtClean="0"/>
              <a:pPr rtl="0"/>
              <a:t>3</a:t>
            </a:fld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8F37CED-C037-4188-0D89-2293ECEC49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499225" y="2271372"/>
            <a:ext cx="4954588" cy="2831193"/>
          </a:xfrm>
        </p:spPr>
      </p:pic>
    </p:spTree>
    <p:extLst>
      <p:ext uri="{BB962C8B-B14F-4D97-AF65-F5344CB8AC3E}">
        <p14:creationId xmlns:p14="http://schemas.microsoft.com/office/powerpoint/2010/main" val="48598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0D0984-2F8B-ECBC-A4C2-5598D031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utilizadas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90D3EE-450D-C29F-4216-299BA3C9E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4168375" cy="4076330"/>
          </a:xfrm>
        </p:spPr>
        <p:txBody>
          <a:bodyPr>
            <a:normAutofit/>
          </a:bodyPr>
          <a:lstStyle/>
          <a:p>
            <a:r>
              <a:rPr lang="es-MX" sz="1600" dirty="0"/>
              <a:t>MySQL/</a:t>
            </a:r>
            <a:r>
              <a:rPr lang="es-MX" sz="1600" dirty="0" err="1"/>
              <a:t>MariaDB</a:t>
            </a:r>
            <a:r>
              <a:rPr lang="es-MX" sz="1600" dirty="0"/>
              <a:t>:</a:t>
            </a:r>
          </a:p>
          <a:p>
            <a:pPr marL="0" indent="0">
              <a:buNone/>
            </a:pPr>
            <a:r>
              <a:rPr lang="es-MX" sz="1600" dirty="0"/>
              <a:t>Versión del servidor: 10.4.32-MariaDB.</a:t>
            </a:r>
          </a:p>
          <a:p>
            <a:pPr marL="0" indent="0">
              <a:buNone/>
            </a:pPr>
            <a:r>
              <a:rPr lang="es-MX" sz="1600" dirty="0"/>
              <a:t>Motor de almacenamiento: </a:t>
            </a:r>
            <a:r>
              <a:rPr lang="es-MX" sz="1600" dirty="0" err="1"/>
              <a:t>InnoDB</a:t>
            </a:r>
            <a:r>
              <a:rPr lang="es-MX" sz="1600" dirty="0"/>
              <a:t> (para soporte de transacciones y claves foráneas).</a:t>
            </a:r>
          </a:p>
          <a:p>
            <a:r>
              <a:rPr lang="es-MX" sz="1600" dirty="0" err="1"/>
              <a:t>phpMyAdmin</a:t>
            </a:r>
            <a:r>
              <a:rPr lang="es-MX" sz="1600" dirty="0"/>
              <a:t>:</a:t>
            </a:r>
          </a:p>
          <a:p>
            <a:pPr marL="0" indent="0">
              <a:buNone/>
            </a:pPr>
            <a:r>
              <a:rPr lang="es-MX" sz="1600" dirty="0"/>
              <a:t>Herramienta de administración de bases de datos.</a:t>
            </a:r>
          </a:p>
          <a:p>
            <a:pPr marL="0" indent="0">
              <a:buNone/>
            </a:pPr>
            <a:r>
              <a:rPr lang="es-MX" sz="1600" dirty="0"/>
              <a:t>Versión: 5.2.1.</a:t>
            </a:r>
          </a:p>
          <a:p>
            <a:r>
              <a:rPr lang="es-MX" sz="1600" dirty="0"/>
              <a:t>PHP:</a:t>
            </a:r>
          </a:p>
          <a:p>
            <a:pPr marL="0" indent="0">
              <a:buNone/>
            </a:pPr>
            <a:r>
              <a:rPr lang="es-MX" sz="1600" dirty="0"/>
              <a:t>Versión: 8.1.25 (utilizado para interactuar con la base de datos desde el </a:t>
            </a:r>
            <a:r>
              <a:rPr lang="es-MX" sz="1600" dirty="0" err="1"/>
              <a:t>backend</a:t>
            </a:r>
            <a:r>
              <a:rPr lang="es-MX" sz="1600" dirty="0"/>
              <a:t>).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9F262-906D-634E-E710-47E1A7C3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ACFC6A-02BD-A496-1598-D519ABC7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30</a:t>
            </a:fld>
            <a:endParaRPr lang="es-MX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7C4BE3A2-E44B-646D-D503-3533713005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FF1EE2-ACA0-D435-A9B5-65F0000A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95" y="94032"/>
            <a:ext cx="6428313" cy="3605212"/>
          </a:xfrm>
          <a:prstGeom prst="rect">
            <a:avLst/>
          </a:prstGeom>
        </p:spPr>
      </p:pic>
      <p:pic>
        <p:nvPicPr>
          <p:cNvPr id="1026" name="Picture 2" descr="Qué es y como instalar Xampp en Windows 10 - Norvic Software">
            <a:extLst>
              <a:ext uri="{FF2B5EF4-FFF2-40B4-BE49-F238E27FC236}">
                <a16:creationId xmlns:a16="http://schemas.microsoft.com/office/drawing/2014/main" id="{C36E6CC4-F6CB-F323-2DD6-AA2EAEE2D01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 bwMode="auto">
          <a:xfrm>
            <a:off x="6045726" y="3066254"/>
            <a:ext cx="5981700" cy="314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1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071250F-7CB7-A468-D459-8394BE19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9A89D1-885F-A596-AAB7-78E58AF2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31</a:t>
            </a:fld>
            <a:endParaRPr lang="es-MX" noProof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2BE57ED3-6870-1FD4-0A5A-6F8B6089A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06" b="4006"/>
          <a:stretch>
            <a:fillRect/>
          </a:stretch>
        </p:blipFill>
        <p:spPr>
          <a:xfrm>
            <a:off x="6635931" y="1322363"/>
            <a:ext cx="5556068" cy="4992712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17ED26C-30F4-16F2-1058-29E2FD7A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Fases, Tareas y Responsables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137896-CD96-4D80-D49A-D6401FCFDF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1. Planificación (20-ene-2025 al 24-ene-2025)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4F5BF3-4FB4-615F-4A1C-F4775B63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644"/>
          <a:stretch/>
        </p:blipFill>
        <p:spPr>
          <a:xfrm>
            <a:off x="350923" y="2295525"/>
            <a:ext cx="6173702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9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3C0-8E0A-2C92-1EC1-BA870DB6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CF3B7E7-1C09-985A-D268-8149D65F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42F864-E144-64E3-9A25-391CAA09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32</a:t>
            </a:fld>
            <a:endParaRPr lang="es-MX" noProof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7575F300-1A75-1185-99EB-2FA30902A1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06" b="4006"/>
          <a:stretch>
            <a:fillRect/>
          </a:stretch>
        </p:blipFill>
        <p:spPr>
          <a:xfrm>
            <a:off x="6296025" y="1267098"/>
            <a:ext cx="5895974" cy="5047977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1CA2554-88E2-D036-753B-DFE60DDA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Fases, Tareas y Responsables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D784AE-A14B-AD5E-6E53-619F5142B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2. Diseño (27-ene-2025 al 07-feb-2025)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BF7936-1AA9-96F3-D917-27D513D3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551"/>
          <a:stretch/>
        </p:blipFill>
        <p:spPr>
          <a:xfrm>
            <a:off x="538562" y="2333625"/>
            <a:ext cx="5757461" cy="384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0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6BD9-1496-4575-201B-A979EFEE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7B5B63A-5FDA-96D8-3731-1BB41B1A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0195EA-D691-152F-D234-FD5E26FA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33</a:t>
            </a:fld>
            <a:endParaRPr lang="es-MX" noProof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264864C7-6F6B-072D-856B-FB5D9AFA8D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06" b="4006"/>
          <a:stretch>
            <a:fillRect/>
          </a:stretch>
        </p:blipFill>
        <p:spPr>
          <a:xfrm>
            <a:off x="6677025" y="1267098"/>
            <a:ext cx="5514974" cy="5047977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36092C2-257B-B322-F67E-2A8517AB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Fases, Tareas y Responsables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66EE38-D322-BECC-C2E5-A15FABFB0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506" y="1384791"/>
            <a:ext cx="10905457" cy="4088418"/>
          </a:xfrm>
        </p:spPr>
        <p:txBody>
          <a:bodyPr/>
          <a:lstStyle/>
          <a:p>
            <a:r>
              <a:rPr lang="es-MX" dirty="0"/>
              <a:t>3. Desarrollo (10-feb-2025 al 21-mar-2025)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A0E5B5-B6A8-658A-CBBE-681552EC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81" y="1727407"/>
            <a:ext cx="4929893" cy="45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CF6E2-52EB-53E3-DE48-7641CEE6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79B02B3-833A-C9B4-D086-E06D5DBC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89A61F-756C-EE9E-3A41-BF58FC6C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34</a:t>
            </a:fld>
            <a:endParaRPr lang="es-MX" noProof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FA8C596F-2E50-4C62-EB28-EE3F5545F3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06" b="4006"/>
          <a:stretch>
            <a:fillRect/>
          </a:stretch>
        </p:blipFill>
        <p:spPr>
          <a:xfrm>
            <a:off x="6677025" y="1267098"/>
            <a:ext cx="5514974" cy="5047977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EC39A66-3ED3-98EF-3B0F-0F05112D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Fases, Tareas y Responsables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3C99E-8F15-0890-896B-323D6AA7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506" y="1384791"/>
            <a:ext cx="10905457" cy="4088418"/>
          </a:xfrm>
        </p:spPr>
        <p:txBody>
          <a:bodyPr/>
          <a:lstStyle/>
          <a:p>
            <a:r>
              <a:rPr lang="es-MX" dirty="0"/>
              <a:t>3. Desarrollo (10-feb-2025 al 21-mar-2025)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D7C876-C56A-4B34-49DD-D4FEDF73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81" y="1727407"/>
            <a:ext cx="4929893" cy="45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B07B3-5EFF-1C3E-D8EE-8F017F02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ECB8C0B-96A6-299A-6855-59BA8F93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07659A-35BC-6D1E-CFF4-7DA281B3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35</a:t>
            </a:fld>
            <a:endParaRPr lang="es-MX" noProof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70056B81-D025-1627-083D-918C331CA8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006" b="4006"/>
          <a:stretch>
            <a:fillRect/>
          </a:stretch>
        </p:blipFill>
        <p:spPr>
          <a:xfrm>
            <a:off x="6677025" y="1267098"/>
            <a:ext cx="5514974" cy="5047977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89DC8F5-7988-277E-0A16-AD86013D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Fases, Tareas y Responsables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280447-30D0-3619-72DF-0D5C39077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506" y="1384791"/>
            <a:ext cx="10905457" cy="4088418"/>
          </a:xfrm>
        </p:spPr>
        <p:txBody>
          <a:bodyPr/>
          <a:lstStyle/>
          <a:p>
            <a:r>
              <a:rPr lang="es-MX" dirty="0"/>
              <a:t>4. Pruebas (24-mar-2025 al 28-mar-2025)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172391-858C-0F8B-BA4A-3501BF87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0" y="1975944"/>
            <a:ext cx="6381881" cy="41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2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CBC108B-59ED-5A28-0EB3-275E8525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21F294-8162-3858-E616-7B912955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36</a:t>
            </a:fld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1848D83-D680-D61B-E8CC-7F605CE475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DD492E5-C0EF-1D6B-2E8B-34008537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Sumatoria General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D8AB46-B3C7-4B67-4E77-0ABA49103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Total de horas requeridas: 1,000 horas.</a:t>
            </a:r>
          </a:p>
          <a:p>
            <a:pPr marL="0" indent="0">
              <a:buNone/>
            </a:pPr>
            <a:r>
              <a:rPr lang="es-MX" dirty="0"/>
              <a:t>Número de personas: 2.</a:t>
            </a:r>
          </a:p>
          <a:p>
            <a:pPr marL="0" indent="0">
              <a:buNone/>
            </a:pPr>
            <a:r>
              <a:rPr lang="es-MX" dirty="0"/>
              <a:t>Horas por persona: 1,000 horas / 2 personas = 500 horas por persona.</a:t>
            </a:r>
          </a:p>
          <a:p>
            <a:pPr marL="0" indent="0">
              <a:buNone/>
            </a:pPr>
            <a:r>
              <a:rPr lang="es-MX" dirty="0"/>
              <a:t>Días hábiles: 58 días.</a:t>
            </a:r>
          </a:p>
          <a:p>
            <a:pPr marL="0" indent="0">
              <a:buNone/>
            </a:pPr>
            <a:r>
              <a:rPr lang="es-MX" dirty="0"/>
              <a:t>Horas diarias por persona: 500 horas / 58 días ≈ 8.62 horas por día.</a:t>
            </a:r>
          </a:p>
          <a:p>
            <a:pPr marL="0" indent="0">
              <a:buNone/>
            </a:pPr>
            <a:r>
              <a:rPr lang="es-MX" dirty="0"/>
              <a:t>Según la Ley Federal del Trabajo en México, los días festivos obligatorios en ese período son:</a:t>
            </a:r>
          </a:p>
          <a:p>
            <a:pPr marL="0" indent="0">
              <a:buNone/>
            </a:pPr>
            <a:r>
              <a:rPr lang="es-MX" dirty="0"/>
              <a:t>Tercer lunes de marzo (17 de marzo de 2025): En conmemoración del 21 de marzo.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83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0A89C8FF-6D03-9331-7056-28D3FA5CC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746" b="17746"/>
          <a:stretch>
            <a:fillRect/>
          </a:stretch>
        </p:blipFill>
        <p:spPr>
          <a:xfrm>
            <a:off x="9629775" y="499358"/>
            <a:ext cx="2247899" cy="9273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50FD41-DC04-4D48-7B38-F9F35C02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48AADE-6715-85FE-E0E0-F05666B7A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279981"/>
            <a:ext cx="10058400" cy="3748194"/>
          </a:xfrm>
        </p:spPr>
        <p:txBody>
          <a:bodyPr>
            <a:normAutofit/>
          </a:bodyPr>
          <a:lstStyle/>
          <a:p>
            <a:r>
              <a:rPr lang="es-MX" dirty="0" err="1"/>
              <a:t>FredyIsaac</a:t>
            </a:r>
            <a:r>
              <a:rPr lang="es-MX" dirty="0"/>
              <a:t> Jobs, una plataforma de contratación inteligente diseñada para revolucionar la manera en que empleadores y empleados se conectan. En un entorno laboral cada vez más competitivo y dinámico, </a:t>
            </a:r>
            <a:r>
              <a:rPr lang="es-MX" dirty="0" err="1"/>
              <a:t>FredyIsaac</a:t>
            </a:r>
            <a:r>
              <a:rPr lang="es-MX" dirty="0"/>
              <a:t> Jobs se posiciona como una solución innovadora que utiliza tecnología avanzada para simplificar y optimizar los procesos de contratación y búsqueda de empleo.</a:t>
            </a:r>
          </a:p>
          <a:p>
            <a:r>
              <a:rPr lang="es-MX" dirty="0"/>
              <a:t>Nuestra plataforma se basa en un sistema de inteligencia artificial (IA) y un </a:t>
            </a:r>
            <a:r>
              <a:rPr lang="es-MX" dirty="0" err="1"/>
              <a:t>chatbot</a:t>
            </a:r>
            <a:r>
              <a:rPr lang="es-MX" dirty="0"/>
              <a:t> inteligente que permiten emparejar automáticamente a los candidatos con las oportunidades laborales más adecuadas, según sus habilidades, experiencia y preferencias. Esta tecnología no solo agiliza la búsqueda de empleo para los candidatos, sino que también ayuda a los empleadores a identificar rápidamente al talento que mejor se ajusta a sus necesidades, reduciendo el tiempo y los costos asociados con los procesos de selección tradicionales.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89C36-ACF2-2DEC-0C10-4752B45E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F7AAB3-1550-4FEB-7CD4-88ADFD5D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4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7497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B88-1084-2F45-AABA-A6B9CC26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EE5C5613-718A-1059-96D4-9E489717F3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746" b="17746"/>
          <a:stretch>
            <a:fillRect/>
          </a:stretch>
        </p:blipFill>
        <p:spPr>
          <a:xfrm>
            <a:off x="9629775" y="499358"/>
            <a:ext cx="2247899" cy="9273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F41EC7D-9B12-C851-D8F8-762672D6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FB34A3-5F81-9DEC-3068-D0D05C65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279981"/>
            <a:ext cx="10058400" cy="3748194"/>
          </a:xfrm>
        </p:spPr>
        <p:txBody>
          <a:bodyPr>
            <a:normAutofit lnSpcReduction="10000"/>
          </a:bodyPr>
          <a:lstStyle/>
          <a:p>
            <a:r>
              <a:rPr lang="es-MX" dirty="0"/>
              <a:t>Presentar una plataforma de gestión de empleo en línea que facilita la conexión entre empleadores y empleados, destacando sus funcionalidades clave, como la publicación de trabajos, la gestión de perfiles de empresa y empleados, y la búsqueda de oportunidades laborales.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La plataforma </a:t>
            </a:r>
            <a:r>
              <a:rPr lang="es-MX" dirty="0" err="1"/>
              <a:t>FredyIsaac</a:t>
            </a:r>
            <a:r>
              <a:rPr lang="es-MX" dirty="0"/>
              <a:t> Jobs está diseñada en inglés y español para atender a un mercado global y diverso. El inglés es el idioma universal en el ámbito laboral y empresarial, lo que permite a la plataforma conectar talento y oportunidades a nivel internacional. Por otro lado, el español es el segundo idioma más hablado en el mundo, lo que nos permite llegar a una amplia audiencia en América Latina, España y otras regiones hispanohablantes.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AD33EF-E63A-8E46-2EA1-B6AA6E95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ADD64-A0E5-63E1-9A2D-A11EE834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5</a:t>
            </a:fld>
            <a:endParaRPr lang="es-MX" noProof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912979F-F070-9016-6511-3BC4D95B4333}"/>
              </a:ext>
            </a:extLst>
          </p:cNvPr>
          <p:cNvSpPr txBox="1">
            <a:spLocks/>
          </p:cNvSpPr>
          <p:nvPr/>
        </p:nvSpPr>
        <p:spPr>
          <a:xfrm>
            <a:off x="1097280" y="291638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22591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D025356-9EE2-D4F5-2763-0A88C4B2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4BA40D-E634-D188-3DE1-819F829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6</a:t>
            </a:fld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AC106E1-5EB9-6910-0574-0D805E2CD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506213C-2064-DCE0-5BE1-FC48D71E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Diagramas Ishikawa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68EEB6-87D7-E7F7-8273-3A07EF5E6A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Problemas en la Contratación de Talento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767D4B5-8F54-9B26-D621-086C7989F1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Problemas con la retención de empleados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8" name="Marcador de contenido 11">
            <a:extLst>
              <a:ext uri="{FF2B5EF4-FFF2-40B4-BE49-F238E27FC236}">
                <a16:creationId xmlns:a16="http://schemas.microsoft.com/office/drawing/2014/main" id="{8E986132-31CE-D8E9-2309-C1958025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40" y="2733614"/>
            <a:ext cx="4807152" cy="2827338"/>
          </a:xfrm>
          <a:prstGeom prst="rect">
            <a:avLst/>
          </a:prstGeom>
        </p:spPr>
      </p:pic>
      <p:pic>
        <p:nvPicPr>
          <p:cNvPr id="9" name="Marcador de contenido 13">
            <a:extLst>
              <a:ext uri="{FF2B5EF4-FFF2-40B4-BE49-F238E27FC236}">
                <a16:creationId xmlns:a16="http://schemas.microsoft.com/office/drawing/2014/main" id="{25BB0258-B99F-F8B3-7AC2-25F7E81B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01" y="2733614"/>
            <a:ext cx="4798987" cy="2827338"/>
          </a:xfrm>
          <a:prstGeom prst="rect">
            <a:avLst/>
          </a:prstGeom>
        </p:spPr>
      </p:pic>
      <p:pic>
        <p:nvPicPr>
          <p:cNvPr id="10" name="Marcador de posición de imagen 7">
            <a:extLst>
              <a:ext uri="{FF2B5EF4-FFF2-40B4-BE49-F238E27FC236}">
                <a16:creationId xmlns:a16="http://schemas.microsoft.com/office/drawing/2014/main" id="{C8D04F36-ACD2-5849-B134-5190DB9F8C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46" b="17746"/>
          <a:stretch>
            <a:fillRect/>
          </a:stretch>
        </p:blipFill>
        <p:spPr>
          <a:xfrm>
            <a:off x="9715500" y="184580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1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5552E1F-2F36-76AB-E3CB-79431244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DICTAR UN CURSO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E32CF5A-DB33-55F3-BC69-57F6AB37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MX" noProof="0" smtClean="0"/>
              <a:t>7</a:t>
            </a:fld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7523BC5-F05F-DF2B-64C0-AAC4AF8EB0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815ED93-8656-07BA-FA58-4891C298E3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49804"/>
            </a:srgbClr>
          </a:solidFill>
        </p:spPr>
        <p:txBody>
          <a:bodyPr/>
          <a:lstStyle/>
          <a:p>
            <a:r>
              <a:rPr lang="es-MX" dirty="0"/>
              <a:t>Diagramas Ishikawa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CD3C17-A925-5EC7-1782-29B1BDBC3A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¿Cómo se conforma nuestra plataforma?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F0FC43-B26E-1414-098E-053C2F22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46" y="2360920"/>
            <a:ext cx="8120908" cy="3559676"/>
          </a:xfrm>
          <a:prstGeom prst="rect">
            <a:avLst/>
          </a:prstGeom>
        </p:spPr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34F67DE-4F0D-EC4B-9EDE-E760B03C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46" b="17746"/>
          <a:stretch>
            <a:fillRect/>
          </a:stretch>
        </p:blipFill>
        <p:spPr>
          <a:xfrm>
            <a:off x="9686925" y="147616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2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4411A6-FD18-BF76-F9D3-01A3516A5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Coordinadora académica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D3F849DA-71AD-25A0-DA6B-F4F9E6D05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6166" y="3187700"/>
            <a:ext cx="3152406" cy="282733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DEE166-0EF9-B2D6-2DAB-1E93B51EE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CFE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2D402450-BB1B-DF77-807D-5047244045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00975" y="3187700"/>
            <a:ext cx="2318638" cy="2827338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5D5A95-696B-A7E4-F520-544F638B1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UVIE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39367D89-4735-9459-7F19-5DDE1DC6EE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8236530" y="3187700"/>
            <a:ext cx="2476778" cy="2827338"/>
          </a:xfr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5D91EDA1-5BEA-704E-6DFC-A79205162B9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37929" b="37929"/>
          <a:stretch>
            <a:fillRect/>
          </a:stretch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6B2F1E98-F83B-3888-EC5B-598902A625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7843"/>
            </a:srgbClr>
          </a:solidFill>
        </p:spPr>
        <p:txBody>
          <a:bodyPr/>
          <a:lstStyle/>
          <a:p>
            <a:r>
              <a:rPr lang="es-MX" dirty="0"/>
              <a:t>	Test de Usuarios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040C8DAF-8804-BE05-71EB-F4A6FAE9B678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356F3BA6-9C50-CF62-02C3-80456F5F457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CCBC45F-9842-C898-8C2F-21720E0B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8</a:t>
            </a:fld>
            <a:endParaRPr lang="es-MX" noProof="0"/>
          </a:p>
        </p:txBody>
      </p:sp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A4EE5211-E38A-CEFA-9BCB-6E0A759640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46" b="17746"/>
          <a:stretch>
            <a:fillRect/>
          </a:stretch>
        </p:blipFill>
        <p:spPr>
          <a:xfrm>
            <a:off x="9772650" y="549402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9639C53-ED98-D0F8-A9C2-02F3F3A22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ROL PLAYING 1: "OPTIMIZACIÓN DEL SISTEMA DE MATCHING</a:t>
            </a:r>
            <a:r>
              <a:rPr lang="es-MX" dirty="0"/>
              <a:t>"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56C80F1D-A93E-808B-195C-E9DADEA3E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6830" y="3187700"/>
            <a:ext cx="2831077" cy="282733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D9E0D9-0079-7663-E0CE-5A5E24A77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ROL PLAYING 2: "DESARROLLO DEL ASISTENTE VIRTUAL"</a:t>
            </a:r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0F46D085-F88B-2570-41DC-F74FE1B50F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6473" y="3187700"/>
            <a:ext cx="3067642" cy="2827338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11E1C6F-61D7-66BD-E35A-887F13C2F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ROL PLAYING 3: "PLATAFORMA DE EVALUACIÓN TÉCNICA"</a:t>
            </a:r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4F62ED6F-D6DE-2E01-3C63-4CF71850EEB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8528962" y="3187700"/>
            <a:ext cx="2714389" cy="2827338"/>
          </a:xfrm>
        </p:spPr>
      </p:pic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E8D9FD4D-6DE5-73F5-2969-96A67FDC827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705E164E-8BE4-7C1D-902D-7871C5BD4B5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37929" b="37929"/>
          <a:stretch>
            <a:fillRect/>
          </a:stretch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C32859F-91C8-9CC9-5F8A-C9457BBA69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B2B1F4">
              <a:alpha val="89000"/>
            </a:srgbClr>
          </a:solidFill>
        </p:spPr>
        <p:txBody>
          <a:bodyPr/>
          <a:lstStyle/>
          <a:p>
            <a:r>
              <a:rPr lang="es-MX" dirty="0"/>
              <a:t> Rol </a:t>
            </a:r>
            <a:r>
              <a:rPr lang="es-MX" dirty="0" err="1"/>
              <a:t>playing</a:t>
            </a:r>
            <a:r>
              <a:rPr lang="es-MX" dirty="0"/>
              <a:t> 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B621DAA9-CDF9-5CE6-B246-078299E319F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rtl="0"/>
            <a:r>
              <a:rPr lang="es-MX" noProof="0" dirty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AC44544-C122-D0B1-B318-F7A16257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9</a:t>
            </a:fld>
            <a:endParaRPr lang="es-MX" noProof="0"/>
          </a:p>
        </p:txBody>
      </p:sp>
      <p:pic>
        <p:nvPicPr>
          <p:cNvPr id="3" name="Marcador de posición de imagen 7">
            <a:extLst>
              <a:ext uri="{FF2B5EF4-FFF2-40B4-BE49-F238E27FC236}">
                <a16:creationId xmlns:a16="http://schemas.microsoft.com/office/drawing/2014/main" id="{6E060012-444D-25B3-AAEC-D764B25B97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46" b="17746"/>
          <a:stretch>
            <a:fillRect/>
          </a:stretch>
        </p:blipFill>
        <p:spPr>
          <a:xfrm>
            <a:off x="9667875" y="682157"/>
            <a:ext cx="2247899" cy="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87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3067456_TF11534312_Win32" id="{2F0BEB59-2BC4-4BB9-B27B-55928552D486}" vid="{94FF4E57-AFE5-4713-BB7E-D47C3A63E7E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Diapositivas clásicas para enseñar un curso empresarial</Template>
  <TotalTime>466</TotalTime>
  <Words>1452</Words>
  <Application>Microsoft Office PowerPoint</Application>
  <PresentationFormat>Panorámica</PresentationFormat>
  <Paragraphs>216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RetrospectVTI</vt:lpstr>
      <vt:lpstr>Presentación 70% Proyecto</vt:lpstr>
      <vt:lpstr>ÍNDICE</vt:lpstr>
      <vt:lpstr>ÍNDICE</vt:lpstr>
      <vt:lpstr>Introducción</vt:lpstr>
      <vt:lpstr>Objetivo</vt:lpstr>
      <vt:lpstr>Diagramas Ishikawa </vt:lpstr>
      <vt:lpstr>Diagramas Ishikawa </vt:lpstr>
      <vt:lpstr> Test de Usuarios</vt:lpstr>
      <vt:lpstr> Rol playing </vt:lpstr>
      <vt:lpstr>Drawstorming</vt:lpstr>
      <vt:lpstr> Plano/Producto</vt:lpstr>
      <vt:lpstr>Roles y responsabilidades</vt:lpstr>
      <vt:lpstr>Definición de Requisitos funcionales y no funcionales</vt:lpstr>
      <vt:lpstr>Diagrama de planificación de proyectos </vt:lpstr>
      <vt:lpstr>Organigrama de Proyecto</vt:lpstr>
      <vt:lpstr>Diseño de la arquitectura del sistema y diagramas de flujo</vt:lpstr>
      <vt:lpstr>Diseño de la arquitectura del sistema de la "Plataforma de contratación inteligente”</vt:lpstr>
      <vt:lpstr>Diagramas de casos de uso</vt:lpstr>
      <vt:lpstr>Diagramas de casos de uso</vt:lpstr>
      <vt:lpstr>Diagrama de componentes</vt:lpstr>
      <vt:lpstr>Modelo de Amenazas (Threat Modeling)</vt:lpstr>
      <vt:lpstr>Diagrama de control de acceso</vt:lpstr>
      <vt:lpstr>Diagrama de secuencia</vt:lpstr>
      <vt:lpstr>Avances significativos en nuestra plataforma</vt:lpstr>
      <vt:lpstr>Avances significativos en nuestra plataforma</vt:lpstr>
      <vt:lpstr>Avances significativos en nuestra plataforma</vt:lpstr>
      <vt:lpstr>Avances significativos en nuestra plataforma</vt:lpstr>
      <vt:lpstr>¿Por qué no jala nuestro chatbot? </vt:lpstr>
      <vt:lpstr>¿Cómo lo podemos solucionar?</vt:lpstr>
      <vt:lpstr>Tecnologías utilizadas</vt:lpstr>
      <vt:lpstr>Fases, Tareas y Responsables</vt:lpstr>
      <vt:lpstr>Fases, Tareas y Responsables</vt:lpstr>
      <vt:lpstr>Fases, Tareas y Responsables</vt:lpstr>
      <vt:lpstr>Fases, Tareas y Responsables</vt:lpstr>
      <vt:lpstr>Fases, Tareas y Responsables</vt:lpstr>
      <vt:lpstr>Sumatoria General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Fredy04222 Ordoñez Quintero</dc:creator>
  <cp:lastModifiedBy>Fredy04222 Ordoñez Quintero</cp:lastModifiedBy>
  <cp:revision>3</cp:revision>
  <dcterms:created xsi:type="dcterms:W3CDTF">2025-03-19T01:48:40Z</dcterms:created>
  <dcterms:modified xsi:type="dcterms:W3CDTF">2025-03-19T17:49:06Z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